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4" r:id="rId4"/>
    <p:sldId id="258" r:id="rId5"/>
    <p:sldId id="276" r:id="rId6"/>
    <p:sldId id="277" r:id="rId7"/>
    <p:sldId id="278" r:id="rId8"/>
    <p:sldId id="279" r:id="rId9"/>
    <p:sldId id="259" r:id="rId10"/>
    <p:sldId id="260" r:id="rId11"/>
    <p:sldId id="261" r:id="rId12"/>
    <p:sldId id="262" r:id="rId13"/>
    <p:sldId id="265" r:id="rId14"/>
    <p:sldId id="263" r:id="rId15"/>
    <p:sldId id="266" r:id="rId16"/>
    <p:sldId id="270" r:id="rId17"/>
    <p:sldId id="267" r:id="rId18"/>
    <p:sldId id="268" r:id="rId19"/>
    <p:sldId id="274" r:id="rId2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000" autoAdjust="0"/>
    <p:restoredTop sz="94660"/>
  </p:normalViewPr>
  <p:slideViewPr>
    <p:cSldViewPr snapToGrid="0">
      <p:cViewPr varScale="1">
        <p:scale>
          <a:sx n="90" d="100"/>
          <a:sy n="90" d="100"/>
        </p:scale>
        <p:origin x="-576" y="-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D2BB2-F766-4FFD-B118-3BA0FD4BBB22}" type="datetimeFigureOut">
              <a:rPr lang="en-IN" smtClean="0"/>
              <a:pPr/>
              <a:t>19-06-2024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82FA0-6872-4FE8-A0B8-68A78A34FF63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18718217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D2BB2-F766-4FFD-B118-3BA0FD4BBB22}" type="datetimeFigureOut">
              <a:rPr lang="en-IN" smtClean="0"/>
              <a:pPr/>
              <a:t>19-06-2024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82FA0-6872-4FE8-A0B8-68A78A34FF63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34080046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D2BB2-F766-4FFD-B118-3BA0FD4BBB22}" type="datetimeFigureOut">
              <a:rPr lang="en-IN" smtClean="0"/>
              <a:pPr/>
              <a:t>19-06-2024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82FA0-6872-4FE8-A0B8-68A78A34FF63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36913794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D2BB2-F766-4FFD-B118-3BA0FD4BBB22}" type="datetimeFigureOut">
              <a:rPr lang="en-IN" smtClean="0"/>
              <a:pPr/>
              <a:t>19-06-2024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82FA0-6872-4FE8-A0B8-68A78A34FF63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7984563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D2BB2-F766-4FFD-B118-3BA0FD4BBB22}" type="datetimeFigureOut">
              <a:rPr lang="en-IN" smtClean="0"/>
              <a:pPr/>
              <a:t>19-06-2024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82FA0-6872-4FE8-A0B8-68A78A34FF63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22136806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D2BB2-F766-4FFD-B118-3BA0FD4BBB22}" type="datetimeFigureOut">
              <a:rPr lang="en-IN" smtClean="0"/>
              <a:pPr/>
              <a:t>19-06-2024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82FA0-6872-4FE8-A0B8-68A78A34FF63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17988561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D2BB2-F766-4FFD-B118-3BA0FD4BBB22}" type="datetimeFigureOut">
              <a:rPr lang="en-IN" smtClean="0"/>
              <a:pPr/>
              <a:t>19-06-2024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82FA0-6872-4FE8-A0B8-68A78A34FF63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38008524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D2BB2-F766-4FFD-B118-3BA0FD4BBB22}" type="datetimeFigureOut">
              <a:rPr lang="en-IN" smtClean="0"/>
              <a:pPr/>
              <a:t>19-06-2024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82FA0-6872-4FE8-A0B8-68A78A34FF63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36169997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D2BB2-F766-4FFD-B118-3BA0FD4BBB22}" type="datetimeFigureOut">
              <a:rPr lang="en-IN" smtClean="0"/>
              <a:pPr/>
              <a:t>19-06-2024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82FA0-6872-4FE8-A0B8-68A78A34FF63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14894109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D2BB2-F766-4FFD-B118-3BA0FD4BBB22}" type="datetimeFigureOut">
              <a:rPr lang="en-IN" smtClean="0"/>
              <a:pPr/>
              <a:t>19-06-2024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82FA0-6872-4FE8-A0B8-68A78A34FF63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16628181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D2BB2-F766-4FFD-B118-3BA0FD4BBB22}" type="datetimeFigureOut">
              <a:rPr lang="en-IN" smtClean="0"/>
              <a:pPr/>
              <a:t>19-06-2024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82FA0-6872-4FE8-A0B8-68A78A34FF63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35969300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DD2BB2-F766-4FFD-B118-3BA0FD4BBB22}" type="datetimeFigureOut">
              <a:rPr lang="en-IN" smtClean="0"/>
              <a:pPr/>
              <a:t>19-06-2024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B82FA0-6872-4FE8-A0B8-68A78A34FF63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9902732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5000" b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IN" sz="44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Functional Assessment And Training In Elderly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2615" y="4484540"/>
            <a:ext cx="9144000" cy="1655762"/>
          </a:xfrm>
        </p:spPr>
        <p:txBody>
          <a:bodyPr>
            <a:normAutofit/>
          </a:bodyPr>
          <a:lstStyle/>
          <a:p>
            <a:r>
              <a:rPr lang="en-IN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Dr. </a:t>
            </a:r>
            <a:r>
              <a:rPr lang="en-IN" sz="2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Sanskruti</a:t>
            </a:r>
            <a:r>
              <a:rPr lang="en-IN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IN" sz="2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Tahakik</a:t>
            </a:r>
            <a:r>
              <a:rPr lang="en-IN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r>
              <a:rPr lang="en-IN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   Dept. Of Community Physiotherapy  </a:t>
            </a:r>
          </a:p>
          <a:p>
            <a:r>
              <a:rPr lang="en-IN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   </a:t>
            </a:r>
            <a:r>
              <a:rPr lang="en-IN" sz="2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Mgm</a:t>
            </a:r>
            <a:r>
              <a:rPr lang="en-IN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Institute Of </a:t>
            </a:r>
            <a:r>
              <a:rPr lang="en-IN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Physiotherapy</a:t>
            </a:r>
          </a:p>
          <a:p>
            <a:r>
              <a:rPr lang="en-IN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Chh. Sambhajinagar</a:t>
            </a:r>
            <a:endParaRPr lang="en-US" sz="20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endParaRPr lang="en-IN" sz="2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5898129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234" y="478302"/>
            <a:ext cx="10889566" cy="5698661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IN" sz="2400" dirty="0">
                <a:latin typeface="Arial" panose="020B0604020202020204" pitchFamily="34" charset="0"/>
                <a:cs typeface="Arial" panose="020B0604020202020204" pitchFamily="34" charset="0"/>
              </a:rPr>
              <a:t>In order to improve performance in ADL, exercise training should be performed in similar movement patterns to how people perform daily tasks.</a:t>
            </a:r>
          </a:p>
          <a:p>
            <a:pPr>
              <a:lnSpc>
                <a:spcPct val="150000"/>
              </a:lnSpc>
            </a:pPr>
            <a:r>
              <a:rPr lang="en-IN" sz="2400" dirty="0">
                <a:latin typeface="Arial" panose="020B0604020202020204" pitchFamily="34" charset="0"/>
                <a:cs typeface="Arial" panose="020B0604020202020204" pitchFamily="34" charset="0"/>
              </a:rPr>
              <a:t>Functional training may be a better exercise program for older adults if the aim is to improve independence in ADL. </a:t>
            </a:r>
            <a:endParaRPr lang="en-IN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403018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IN" sz="3200" b="1" dirty="0">
                <a:latin typeface="Arial" panose="020B0604020202020204" pitchFamily="34" charset="0"/>
                <a:cs typeface="Arial" panose="020B0604020202020204" pitchFamily="34" charset="0"/>
              </a:rPr>
              <a:t>Evaluation Of Functional Performance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IN" sz="2400" dirty="0">
                <a:latin typeface="Arial" panose="020B0604020202020204" pitchFamily="34" charset="0"/>
                <a:cs typeface="Arial" panose="020B0604020202020204" pitchFamily="34" charset="0"/>
              </a:rPr>
              <a:t>Evaluation has been defined as a determination of the value of or significance of a situation through careful appraisal and study.</a:t>
            </a:r>
          </a:p>
          <a:p>
            <a:pPr>
              <a:lnSpc>
                <a:spcPct val="150000"/>
              </a:lnSpc>
            </a:pPr>
            <a:r>
              <a:rPr lang="en-IN" sz="2400" dirty="0">
                <a:latin typeface="Arial" panose="020B0604020202020204" pitchFamily="34" charset="0"/>
                <a:cs typeface="Arial" panose="020B0604020202020204" pitchFamily="34" charset="0"/>
              </a:rPr>
              <a:t>Because of increasing rates of difficulties with functional performance, the evaluation of functional performance is essential.</a:t>
            </a:r>
          </a:p>
          <a:p>
            <a:pPr>
              <a:lnSpc>
                <a:spcPct val="150000"/>
              </a:lnSpc>
            </a:pPr>
            <a:r>
              <a:rPr lang="en-IN" sz="2400" dirty="0">
                <a:latin typeface="Arial" panose="020B0604020202020204" pitchFamily="34" charset="0"/>
                <a:cs typeface="Arial" panose="020B0604020202020204" pitchFamily="34" charset="0"/>
              </a:rPr>
              <a:t>Evaluation should be within patients home or community.   </a:t>
            </a:r>
          </a:p>
        </p:txBody>
      </p:sp>
    </p:spTree>
    <p:extLst>
      <p:ext uri="{BB962C8B-B14F-4D97-AF65-F5344CB8AC3E}">
        <p14:creationId xmlns="" xmlns:p14="http://schemas.microsoft.com/office/powerpoint/2010/main" val="34506048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50966" t="1552" r="7181" b="8426"/>
          <a:stretch/>
        </p:blipFill>
        <p:spPr>
          <a:xfrm>
            <a:off x="1899139" y="98474"/>
            <a:ext cx="7624689" cy="6611815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3976832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1354" y="383417"/>
            <a:ext cx="10354994" cy="816561"/>
          </a:xfrm>
        </p:spPr>
        <p:txBody>
          <a:bodyPr>
            <a:normAutofit fontScale="90000"/>
          </a:bodyPr>
          <a:lstStyle/>
          <a:p>
            <a:r>
              <a:rPr lang="en-IN" sz="3100" b="1" dirty="0">
                <a:latin typeface="Arial" panose="020B0604020202020204" pitchFamily="34" charset="0"/>
                <a:cs typeface="Arial" panose="020B0604020202020204" pitchFamily="34" charset="0"/>
              </a:rPr>
              <a:t>Donna J. </a:t>
            </a:r>
            <a:r>
              <a:rPr lang="en-IN" sz="3100" b="1" dirty="0" err="1">
                <a:latin typeface="Arial" panose="020B0604020202020204" pitchFamily="34" charset="0"/>
                <a:cs typeface="Arial" panose="020B0604020202020204" pitchFamily="34" charset="0"/>
              </a:rPr>
              <a:t>Cech,</a:t>
            </a:r>
            <a:r>
              <a:rPr lang="en-IN" sz="3100" dirty="0" err="1">
                <a:latin typeface="Arial" panose="020B0604020202020204" pitchFamily="34" charset="0"/>
                <a:cs typeface="Arial" panose="020B0604020202020204" pitchFamily="34" charset="0"/>
              </a:rPr>
              <a:t>functional</a:t>
            </a:r>
            <a:r>
              <a:rPr lang="en-IN" sz="3100" dirty="0">
                <a:latin typeface="Arial" panose="020B0604020202020204" pitchFamily="34" charset="0"/>
                <a:cs typeface="Arial" panose="020B0604020202020204" pitchFamily="34" charset="0"/>
              </a:rPr>
              <a:t> Movement development across the life span, third edition </a:t>
            </a:r>
            <a:r>
              <a:rPr lang="en-IN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IN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2368" y="1012874"/>
            <a:ext cx="11408899" cy="5845126"/>
          </a:xfrm>
        </p:spPr>
        <p:txBody>
          <a:bodyPr>
            <a:normAutofit/>
          </a:bodyPr>
          <a:lstStyle/>
          <a:p>
            <a:endParaRPr lang="en-IN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7686" t="50062" r="7079" b="5034"/>
          <a:stretch/>
        </p:blipFill>
        <p:spPr>
          <a:xfrm>
            <a:off x="749352" y="1199978"/>
            <a:ext cx="10772088" cy="531336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07540587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  <a:t>What to asses….??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8978" y="1392702"/>
            <a:ext cx="10734822" cy="5106572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</a:pPr>
            <a:r>
              <a:rPr lang="en-IN" sz="2400" b="1" dirty="0">
                <a:latin typeface="Arial" panose="020B0604020202020204" pitchFamily="34" charset="0"/>
                <a:cs typeface="Arial" panose="020B0604020202020204" pitchFamily="34" charset="0"/>
              </a:rPr>
              <a:t>Lower extremity performance </a:t>
            </a:r>
            <a:r>
              <a:rPr lang="en-IN" sz="2400" dirty="0">
                <a:latin typeface="Arial" panose="020B0604020202020204" pitchFamily="34" charset="0"/>
                <a:cs typeface="Arial" panose="020B0604020202020204" pitchFamily="34" charset="0"/>
              </a:rPr>
              <a:t>including balance tests, repeated chair stands and 8-meter walk test.</a:t>
            </a:r>
          </a:p>
          <a:p>
            <a:pPr>
              <a:lnSpc>
                <a:spcPct val="150000"/>
              </a:lnSpc>
            </a:pPr>
            <a:r>
              <a:rPr lang="en-IN" sz="2400" b="1" dirty="0">
                <a:latin typeface="Arial" panose="020B0604020202020204" pitchFamily="34" charset="0"/>
                <a:cs typeface="Arial" panose="020B0604020202020204" pitchFamily="34" charset="0"/>
              </a:rPr>
              <a:t>Exercise capacity and tolerance- </a:t>
            </a:r>
            <a:r>
              <a:rPr lang="en-IN" sz="2400" dirty="0">
                <a:latin typeface="Arial" panose="020B0604020202020204" pitchFamily="34" charset="0"/>
                <a:cs typeface="Arial" panose="020B0604020202020204" pitchFamily="34" charset="0"/>
              </a:rPr>
              <a:t>six minute walk test.</a:t>
            </a:r>
          </a:p>
          <a:p>
            <a:pPr>
              <a:lnSpc>
                <a:spcPct val="150000"/>
              </a:lnSpc>
            </a:pPr>
            <a:r>
              <a:rPr lang="en-IN" sz="2400" b="1" dirty="0">
                <a:latin typeface="Arial" panose="020B0604020202020204" pitchFamily="34" charset="0"/>
                <a:cs typeface="Arial" panose="020B0604020202020204" pitchFamily="34" charset="0"/>
              </a:rPr>
              <a:t>Functional mobility- </a:t>
            </a:r>
            <a:r>
              <a:rPr lang="en-IN" sz="2400" dirty="0">
                <a:latin typeface="Arial" panose="020B0604020202020204" pitchFamily="34" charset="0"/>
                <a:cs typeface="Arial" panose="020B0604020202020204" pitchFamily="34" charset="0"/>
              </a:rPr>
              <a:t>the Environmental Analysis of Mobility Questionnaire </a:t>
            </a:r>
            <a:r>
              <a:rPr lang="en-IN" sz="2400" b="1" dirty="0">
                <a:latin typeface="Arial" panose="020B0604020202020204" pitchFamily="34" charset="0"/>
                <a:cs typeface="Arial" panose="020B0604020202020204" pitchFamily="34" charset="0"/>
              </a:rPr>
              <a:t>(EAMQ).</a:t>
            </a:r>
          </a:p>
          <a:p>
            <a:pPr>
              <a:lnSpc>
                <a:spcPct val="150000"/>
              </a:lnSpc>
            </a:pPr>
            <a:r>
              <a:rPr lang="en-IN" sz="2400" b="1" dirty="0">
                <a:latin typeface="Arial" panose="020B0604020202020204" pitchFamily="34" charset="0"/>
                <a:cs typeface="Arial" panose="020B0604020202020204" pitchFamily="34" charset="0"/>
              </a:rPr>
              <a:t>ADL &amp; IADL </a:t>
            </a:r>
            <a:r>
              <a:rPr lang="en-IN" sz="2400" dirty="0">
                <a:latin typeface="Arial" panose="020B0604020202020204" pitchFamily="34" charset="0"/>
                <a:cs typeface="Arial" panose="020B0604020202020204" pitchFamily="34" charset="0"/>
              </a:rPr>
              <a:t>Functional Autonomy Measurement system.</a:t>
            </a:r>
          </a:p>
          <a:p>
            <a:pPr>
              <a:lnSpc>
                <a:spcPct val="150000"/>
              </a:lnSpc>
            </a:pPr>
            <a:r>
              <a:rPr lang="en-IN" sz="2400" dirty="0">
                <a:latin typeface="Arial" panose="020B0604020202020204" pitchFamily="34" charset="0"/>
                <a:cs typeface="Arial" panose="020B0604020202020204" pitchFamily="34" charset="0"/>
              </a:rPr>
              <a:t>Home safety the Safety Evaluation of Function and the Environment for Rehabilitation</a:t>
            </a:r>
            <a:r>
              <a:rPr lang="en-IN" sz="2400" b="1" dirty="0">
                <a:latin typeface="Arial" panose="020B0604020202020204" pitchFamily="34" charset="0"/>
                <a:cs typeface="Arial" panose="020B0604020202020204" pitchFamily="34" charset="0"/>
              </a:rPr>
              <a:t> (SAFER-HOME)  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IN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*</a:t>
            </a:r>
            <a:r>
              <a:rPr lang="en-IN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functional performance in older adults, B.R Bonder 2009 3rd edition page 438. </a:t>
            </a:r>
          </a:p>
        </p:txBody>
      </p:sp>
    </p:spTree>
    <p:extLst>
      <p:ext uri="{BB962C8B-B14F-4D97-AF65-F5344CB8AC3E}">
        <p14:creationId xmlns="" xmlns:p14="http://schemas.microsoft.com/office/powerpoint/2010/main" val="344813747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3895" y="309489"/>
            <a:ext cx="11535508" cy="6246056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IN" sz="2400" dirty="0">
                <a:latin typeface="Arial" panose="020B0604020202020204" pitchFamily="34" charset="0"/>
                <a:cs typeface="Arial" panose="020B0604020202020204" pitchFamily="34" charset="0"/>
              </a:rPr>
              <a:t>Systematic review of functional training on muscle strength, physical functioning, and activities of daily living in older adults</a:t>
            </a:r>
          </a:p>
          <a:p>
            <a:pPr>
              <a:lnSpc>
                <a:spcPct val="150000"/>
              </a:lnSpc>
            </a:pPr>
            <a:r>
              <a:rPr lang="en-IN" sz="2400" dirty="0" err="1">
                <a:latin typeface="Arial" panose="020B0604020202020204" pitchFamily="34" charset="0"/>
                <a:cs typeface="Arial" panose="020B0604020202020204" pitchFamily="34" charset="0"/>
              </a:rPr>
              <a:t>Chiung-ju</a:t>
            </a:r>
            <a:r>
              <a:rPr lang="en-IN" sz="2400" dirty="0">
                <a:latin typeface="Arial" panose="020B0604020202020204" pitchFamily="34" charset="0"/>
                <a:cs typeface="Arial" panose="020B0604020202020204" pitchFamily="34" charset="0"/>
              </a:rPr>
              <a:t> Liu &amp; </a:t>
            </a:r>
            <a:r>
              <a:rPr lang="en-IN" sz="2400" dirty="0" err="1">
                <a:latin typeface="Arial" panose="020B0604020202020204" pitchFamily="34" charset="0"/>
                <a:cs typeface="Arial" panose="020B0604020202020204" pitchFamily="34" charset="0"/>
              </a:rPr>
              <a:t>Deepika</a:t>
            </a:r>
            <a:r>
              <a:rPr lang="en-IN" sz="2400" dirty="0">
                <a:latin typeface="Arial" panose="020B0604020202020204" pitchFamily="34" charset="0"/>
                <a:cs typeface="Arial" panose="020B0604020202020204" pitchFamily="34" charset="0"/>
              </a:rPr>
              <a:t> M. </a:t>
            </a:r>
            <a:r>
              <a:rPr lang="en-IN" sz="2400" dirty="0" err="1">
                <a:latin typeface="Arial" panose="020B0604020202020204" pitchFamily="34" charset="0"/>
                <a:cs typeface="Arial" panose="020B0604020202020204" pitchFamily="34" charset="0"/>
              </a:rPr>
              <a:t>Shiroy</a:t>
            </a:r>
            <a:r>
              <a:rPr lang="en-IN" sz="2400" dirty="0">
                <a:latin typeface="Arial" panose="020B0604020202020204" pitchFamily="34" charset="0"/>
                <a:cs typeface="Arial" panose="020B0604020202020204" pitchFamily="34" charset="0"/>
              </a:rPr>
              <a:t> &amp; Leah Y. Jones &amp;Daniel O. Clark  </a:t>
            </a:r>
            <a:r>
              <a:rPr lang="en-IN" sz="2400" dirty="0" err="1">
                <a:latin typeface="Arial" panose="020B0604020202020204" pitchFamily="34" charset="0"/>
                <a:cs typeface="Arial" panose="020B0604020202020204" pitchFamily="34" charset="0"/>
              </a:rPr>
              <a:t>Eur</a:t>
            </a:r>
            <a:r>
              <a:rPr lang="en-IN" sz="2400" dirty="0">
                <a:latin typeface="Arial" panose="020B0604020202020204" pitchFamily="34" charset="0"/>
                <a:cs typeface="Arial" panose="020B0604020202020204" pitchFamily="34" charset="0"/>
              </a:rPr>
              <a:t> Rev Aging Phys Act (2014) 11:95–106.</a:t>
            </a:r>
          </a:p>
          <a:p>
            <a:pPr>
              <a:lnSpc>
                <a:spcPct val="150000"/>
              </a:lnSpc>
            </a:pPr>
            <a:r>
              <a:rPr lang="en-IN" sz="2400" b="1" dirty="0">
                <a:latin typeface="Arial" panose="020B0604020202020204" pitchFamily="34" charset="0"/>
                <a:cs typeface="Arial" panose="020B0604020202020204" pitchFamily="34" charset="0"/>
              </a:rPr>
              <a:t>Results show beneficial effects on muscle strength, balance, mobility, and activities of daily living, </a:t>
            </a:r>
            <a:r>
              <a:rPr lang="en-IN" sz="2400" dirty="0">
                <a:latin typeface="Arial" panose="020B0604020202020204" pitchFamily="34" charset="0"/>
                <a:cs typeface="Arial" panose="020B0604020202020204" pitchFamily="34" charset="0"/>
              </a:rPr>
              <a:t>particularly when the training content was specific to that outcome. </a:t>
            </a:r>
          </a:p>
          <a:p>
            <a:pPr>
              <a:lnSpc>
                <a:spcPct val="150000"/>
              </a:lnSpc>
            </a:pPr>
            <a:r>
              <a:rPr lang="en-IN" sz="2400" dirty="0">
                <a:latin typeface="Arial" panose="020B0604020202020204" pitchFamily="34" charset="0"/>
                <a:cs typeface="Arial" panose="020B0604020202020204" pitchFamily="34" charset="0"/>
              </a:rPr>
              <a:t>Studies were more focused on exercises simulating locomotor ADL such as walking, stair climbing, or chair stands.</a:t>
            </a:r>
            <a:endParaRPr lang="en-IN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76776833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  <a:t>Components Of A Functional Exercise Program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IN" sz="2400" dirty="0">
                <a:latin typeface="Arial" panose="020B0604020202020204" pitchFamily="34" charset="0"/>
                <a:cs typeface="Arial" panose="020B0604020202020204" pitchFamily="34" charset="0"/>
              </a:rPr>
              <a:t>Based on functional tasks directed towards ADL’s.</a:t>
            </a:r>
          </a:p>
          <a:p>
            <a:pPr>
              <a:lnSpc>
                <a:spcPct val="150000"/>
              </a:lnSpc>
            </a:pPr>
            <a:r>
              <a:rPr lang="en-IN" sz="2400" dirty="0">
                <a:latin typeface="Arial" panose="020B0604020202020204" pitchFamily="34" charset="0"/>
                <a:cs typeface="Arial" panose="020B0604020202020204" pitchFamily="34" charset="0"/>
              </a:rPr>
              <a:t>Individualized</a:t>
            </a:r>
          </a:p>
          <a:p>
            <a:pPr>
              <a:lnSpc>
                <a:spcPct val="150000"/>
              </a:lnSpc>
            </a:pPr>
            <a:r>
              <a:rPr lang="en-IN" sz="2400" dirty="0">
                <a:latin typeface="Arial" panose="020B0604020202020204" pitchFamily="34" charset="0"/>
                <a:cs typeface="Arial" panose="020B0604020202020204" pitchFamily="34" charset="0"/>
              </a:rPr>
              <a:t>Integrated- it should include variety of exercises that work on flexibility, core ,balance strength and power.</a:t>
            </a:r>
          </a:p>
          <a:p>
            <a:pPr>
              <a:lnSpc>
                <a:spcPct val="150000"/>
              </a:lnSpc>
            </a:pPr>
            <a:r>
              <a:rPr lang="en-IN" sz="2400" dirty="0">
                <a:latin typeface="Arial" panose="020B0604020202020204" pitchFamily="34" charset="0"/>
                <a:cs typeface="Arial" panose="020B0604020202020204" pitchFamily="34" charset="0"/>
              </a:rPr>
              <a:t>Progressive – steadily increases the difficulty of task.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IN" sz="2400" dirty="0">
                <a:latin typeface="Arial" panose="020B0604020202020204" pitchFamily="34" charset="0"/>
                <a:cs typeface="Arial" panose="020B0604020202020204" pitchFamily="34" charset="0"/>
              </a:rPr>
              <a:t>Performed in context-specific </a:t>
            </a:r>
            <a:r>
              <a:rPr lang="en-IN" sz="2400" dirty="0" err="1">
                <a:latin typeface="Arial" panose="020B0604020202020204" pitchFamily="34" charset="0"/>
                <a:cs typeface="Arial" panose="020B0604020202020204" pitchFamily="34" charset="0"/>
              </a:rPr>
              <a:t>enviroments</a:t>
            </a:r>
            <a:r>
              <a:rPr lang="en-IN" sz="2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</p:txBody>
      </p:sp>
    </p:spTree>
    <p:extLst>
      <p:ext uri="{BB962C8B-B14F-4D97-AF65-F5344CB8AC3E}">
        <p14:creationId xmlns="" xmlns:p14="http://schemas.microsoft.com/office/powerpoint/2010/main" val="297995929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880" y="211016"/>
            <a:ext cx="12009119" cy="6541476"/>
          </a:xfrm>
        </p:spPr>
        <p:txBody>
          <a:bodyPr>
            <a:normAutofit/>
          </a:bodyPr>
          <a:lstStyle/>
          <a:p>
            <a:pPr marL="0" indent="0">
              <a:lnSpc>
                <a:spcPct val="170000"/>
              </a:lnSpc>
              <a:buNone/>
            </a:pPr>
            <a:r>
              <a:rPr lang="en-IN" sz="2400" dirty="0">
                <a:latin typeface="Arial" panose="020B0604020202020204" pitchFamily="34" charset="0"/>
                <a:cs typeface="Arial" panose="020B0604020202020204" pitchFamily="34" charset="0"/>
              </a:rPr>
              <a:t>Subjects were trained on their ability to perform tasks with or without additional loads The intervention includes 5-minutes warm up and five minutes of cool down involves ROM exercises and stretches.</a:t>
            </a:r>
          </a:p>
          <a:p>
            <a:r>
              <a:rPr lang="en-IN" sz="2400" dirty="0">
                <a:latin typeface="Arial" panose="020B0604020202020204" pitchFamily="34" charset="0"/>
                <a:cs typeface="Arial" panose="020B0604020202020204" pitchFamily="34" charset="0"/>
              </a:rPr>
              <a:t>Then participants performed chair-rise and bed rise tasks for three repetitions.</a:t>
            </a:r>
          </a:p>
          <a:p>
            <a:r>
              <a:rPr lang="en-IN" sz="2400" dirty="0">
                <a:latin typeface="Arial" panose="020B0604020202020204" pitchFamily="34" charset="0"/>
                <a:cs typeface="Arial" panose="020B0604020202020204" pitchFamily="34" charset="0"/>
              </a:rPr>
              <a:t>Progression in sit to stand task made according to subjects ability </a:t>
            </a:r>
          </a:p>
          <a:p>
            <a:r>
              <a:rPr lang="en-IN" sz="2400" dirty="0">
                <a:latin typeface="Arial" panose="020B0604020202020204" pitchFamily="34" charset="0"/>
                <a:cs typeface="Arial" panose="020B0604020202020204" pitchFamily="34" charset="0"/>
              </a:rPr>
              <a:t>That is if subject is able to perform sit to stand task without use of hands on standard chair then weight is added by wearing a weight vest. 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6720" y="3688760"/>
            <a:ext cx="3924886" cy="3063731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60238563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  <a:t>References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IN" sz="2400" dirty="0">
                <a:latin typeface="Arial" panose="020B0604020202020204" pitchFamily="34" charset="0"/>
                <a:cs typeface="Arial" panose="020B0604020202020204" pitchFamily="34" charset="0"/>
              </a:rPr>
              <a:t>B.R Bonder Functional Performance in Older Adults, 2009 3rd edition.</a:t>
            </a:r>
          </a:p>
          <a:p>
            <a:pPr marL="457200" indent="-457200">
              <a:buFont typeface="+mj-lt"/>
              <a:buAutoNum type="arabicPeriod"/>
            </a:pPr>
            <a:r>
              <a:rPr lang="en-IN" sz="2400" dirty="0" err="1">
                <a:latin typeface="Arial" panose="020B0604020202020204" pitchFamily="34" charset="0"/>
                <a:cs typeface="Arial" panose="020B0604020202020204" pitchFamily="34" charset="0"/>
              </a:rPr>
              <a:t>AlexanderNB</a:t>
            </a:r>
            <a:r>
              <a:rPr lang="en-IN" sz="2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IN" sz="2400" dirty="0" err="1">
                <a:latin typeface="Arial" panose="020B0604020202020204" pitchFamily="34" charset="0"/>
                <a:cs typeface="Arial" panose="020B0604020202020204" pitchFamily="34" charset="0"/>
              </a:rPr>
              <a:t>Galecki</a:t>
            </a:r>
            <a:r>
              <a:rPr lang="en-IN" sz="2400" dirty="0">
                <a:latin typeface="Arial" panose="020B0604020202020204" pitchFamily="34" charset="0"/>
                <a:cs typeface="Arial" panose="020B0604020202020204" pitchFamily="34" charset="0"/>
              </a:rPr>
              <a:t> AT, </a:t>
            </a:r>
            <a:r>
              <a:rPr lang="en-IN" sz="2400" dirty="0" err="1">
                <a:latin typeface="Arial" panose="020B0604020202020204" pitchFamily="34" charset="0"/>
                <a:cs typeface="Arial" panose="020B0604020202020204" pitchFamily="34" charset="0"/>
              </a:rPr>
              <a:t>GrenierML</a:t>
            </a:r>
            <a:r>
              <a:rPr lang="en-IN" sz="2400" dirty="0">
                <a:latin typeface="Arial" panose="020B0604020202020204" pitchFamily="34" charset="0"/>
                <a:cs typeface="Arial" panose="020B0604020202020204" pitchFamily="34" charset="0"/>
              </a:rPr>
              <a:t>, Nyquist LV, </a:t>
            </a:r>
            <a:r>
              <a:rPr lang="en-IN" sz="2400" dirty="0" err="1">
                <a:latin typeface="Arial" panose="020B0604020202020204" pitchFamily="34" charset="0"/>
                <a:cs typeface="Arial" panose="020B0604020202020204" pitchFamily="34" charset="0"/>
              </a:rPr>
              <a:t>HofmeyerMR</a:t>
            </a:r>
            <a:r>
              <a:rPr lang="en-IN" sz="2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IN" sz="2400" dirty="0" err="1">
                <a:latin typeface="Arial" panose="020B0604020202020204" pitchFamily="34" charset="0"/>
                <a:cs typeface="Arial" panose="020B0604020202020204" pitchFamily="34" charset="0"/>
              </a:rPr>
              <a:t>Grunawalt</a:t>
            </a:r>
            <a:r>
              <a:rPr lang="en-IN" sz="2400" dirty="0">
                <a:latin typeface="Arial" panose="020B0604020202020204" pitchFamily="34" charset="0"/>
                <a:cs typeface="Arial" panose="020B0604020202020204" pitchFamily="34" charset="0"/>
              </a:rPr>
              <a:t> JC et al (2001) Task specific resistance training to improve the ability of activities of daily living—impaired older. </a:t>
            </a:r>
          </a:p>
          <a:p>
            <a:pPr marL="457200" indent="-457200">
              <a:buFont typeface="+mj-lt"/>
              <a:buAutoNum type="arabicPeriod"/>
            </a:pPr>
            <a:r>
              <a:rPr lang="en-IN" sz="2400" dirty="0">
                <a:latin typeface="Arial" panose="020B0604020202020204" pitchFamily="34" charset="0"/>
                <a:cs typeface="Arial" panose="020B0604020202020204" pitchFamily="34" charset="0"/>
              </a:rPr>
              <a:t>Systematic review of functional training on muscle </a:t>
            </a:r>
            <a:r>
              <a:rPr lang="en-IN" sz="2400" dirty="0" err="1">
                <a:latin typeface="Arial" panose="020B0604020202020204" pitchFamily="34" charset="0"/>
                <a:cs typeface="Arial" panose="020B0604020202020204" pitchFamily="34" charset="0"/>
              </a:rPr>
              <a:t>strength,physical</a:t>
            </a:r>
            <a:r>
              <a:rPr lang="en-IN" sz="2400" dirty="0">
                <a:latin typeface="Arial" panose="020B0604020202020204" pitchFamily="34" charset="0"/>
                <a:cs typeface="Arial" panose="020B0604020202020204" pitchFamily="34" charset="0"/>
              </a:rPr>
              <a:t> functioning, and activities of daily living in older adults </a:t>
            </a:r>
            <a:r>
              <a:rPr lang="en-IN" sz="2400" dirty="0" err="1">
                <a:latin typeface="Arial" panose="020B0604020202020204" pitchFamily="34" charset="0"/>
                <a:cs typeface="Arial" panose="020B0604020202020204" pitchFamily="34" charset="0"/>
              </a:rPr>
              <a:t>Chiung-ju</a:t>
            </a:r>
            <a:r>
              <a:rPr lang="en-IN" sz="2400" dirty="0">
                <a:latin typeface="Arial" panose="020B0604020202020204" pitchFamily="34" charset="0"/>
                <a:cs typeface="Arial" panose="020B0604020202020204" pitchFamily="34" charset="0"/>
              </a:rPr>
              <a:t> Liu &amp; </a:t>
            </a:r>
            <a:r>
              <a:rPr lang="en-IN" sz="2400" dirty="0" err="1">
                <a:latin typeface="Arial" panose="020B0604020202020204" pitchFamily="34" charset="0"/>
                <a:cs typeface="Arial" panose="020B0604020202020204" pitchFamily="34" charset="0"/>
              </a:rPr>
              <a:t>Deepika</a:t>
            </a:r>
            <a:r>
              <a:rPr lang="en-IN" sz="2400" dirty="0">
                <a:latin typeface="Arial" panose="020B0604020202020204" pitchFamily="34" charset="0"/>
                <a:cs typeface="Arial" panose="020B0604020202020204" pitchFamily="34" charset="0"/>
              </a:rPr>
              <a:t> M. </a:t>
            </a:r>
            <a:r>
              <a:rPr lang="en-IN" sz="2400" dirty="0" err="1">
                <a:latin typeface="Arial" panose="020B0604020202020204" pitchFamily="34" charset="0"/>
                <a:cs typeface="Arial" panose="020B0604020202020204" pitchFamily="34" charset="0"/>
              </a:rPr>
              <a:t>Shiroy</a:t>
            </a:r>
            <a:r>
              <a:rPr lang="en-IN" sz="2400" dirty="0">
                <a:latin typeface="Arial" panose="020B0604020202020204" pitchFamily="34" charset="0"/>
                <a:cs typeface="Arial" panose="020B0604020202020204" pitchFamily="34" charset="0"/>
              </a:rPr>
              <a:t> &amp; Leah Y. Jones &amp;Daniel O. Clark </a:t>
            </a:r>
            <a:r>
              <a:rPr lang="en-IN" sz="2400" dirty="0" err="1">
                <a:latin typeface="Arial" panose="020B0604020202020204" pitchFamily="34" charset="0"/>
                <a:cs typeface="Arial" panose="020B0604020202020204" pitchFamily="34" charset="0"/>
              </a:rPr>
              <a:t>Eur</a:t>
            </a:r>
            <a:r>
              <a:rPr lang="en-IN" sz="2400" dirty="0">
                <a:latin typeface="Arial" panose="020B0604020202020204" pitchFamily="34" charset="0"/>
                <a:cs typeface="Arial" panose="020B0604020202020204" pitchFamily="34" charset="0"/>
              </a:rPr>
              <a:t> Rev Aging Phys Act (2014) 11:95–106.</a:t>
            </a:r>
          </a:p>
          <a:p>
            <a:pPr marL="457200" indent="-457200">
              <a:buFont typeface="+mj-lt"/>
              <a:buAutoNum type="arabicPeriod"/>
            </a:pPr>
            <a:r>
              <a:rPr lang="en-IN" sz="2400" b="1" dirty="0">
                <a:latin typeface="Arial" panose="020B0604020202020204" pitchFamily="34" charset="0"/>
                <a:cs typeface="Arial" panose="020B0604020202020204" pitchFamily="34" charset="0"/>
              </a:rPr>
              <a:t>Donna J. </a:t>
            </a:r>
            <a:r>
              <a:rPr lang="en-IN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Cech</a:t>
            </a:r>
            <a:r>
              <a:rPr lang="en-IN" sz="2400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IN" sz="2400" dirty="0">
                <a:latin typeface="Arial" panose="020B0604020202020204" pitchFamily="34" charset="0"/>
                <a:cs typeface="Arial" panose="020B0604020202020204" pitchFamily="34" charset="0"/>
              </a:rPr>
              <a:t>Functional Movement Development across the life span, third edition.</a:t>
            </a:r>
            <a:r>
              <a:rPr lang="en-IN" sz="24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IN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IN" dirty="0"/>
          </a:p>
        </p:txBody>
      </p:sp>
    </p:spTree>
    <p:extLst>
      <p:ext uri="{BB962C8B-B14F-4D97-AF65-F5344CB8AC3E}">
        <p14:creationId xmlns="" xmlns:p14="http://schemas.microsoft.com/office/powerpoint/2010/main" val="329894345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2">
            <a:lumMod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b="24103"/>
          <a:stretch/>
        </p:blipFill>
        <p:spPr>
          <a:xfrm>
            <a:off x="3123028" y="647113"/>
            <a:ext cx="5584873" cy="5894364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</p:pic>
    </p:spTree>
    <p:extLst>
      <p:ext uri="{BB962C8B-B14F-4D97-AF65-F5344CB8AC3E}">
        <p14:creationId xmlns="" xmlns:p14="http://schemas.microsoft.com/office/powerpoint/2010/main" val="3468305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IN" sz="3200" b="1" dirty="0">
                <a:latin typeface="Arial" panose="020B0604020202020204" pitchFamily="34" charset="0"/>
                <a:cs typeface="Arial" panose="020B0604020202020204" pitchFamily="34" charset="0"/>
              </a:rPr>
              <a:t>Contents</a:t>
            </a:r>
            <a: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IN" sz="2400" dirty="0">
                <a:latin typeface="Arial" panose="020B0604020202020204" pitchFamily="34" charset="0"/>
                <a:cs typeface="Arial" panose="020B0604020202020204" pitchFamily="34" charset="0"/>
              </a:rPr>
              <a:t>Objectives </a:t>
            </a:r>
          </a:p>
          <a:p>
            <a:pPr>
              <a:lnSpc>
                <a:spcPct val="150000"/>
              </a:lnSpc>
            </a:pPr>
            <a:r>
              <a:rPr lang="en-IN" sz="2400" dirty="0">
                <a:latin typeface="Arial" panose="020B0604020202020204" pitchFamily="34" charset="0"/>
                <a:cs typeface="Arial" panose="020B0604020202020204" pitchFamily="34" charset="0"/>
              </a:rPr>
              <a:t>Introduction </a:t>
            </a:r>
          </a:p>
          <a:p>
            <a:pPr>
              <a:lnSpc>
                <a:spcPct val="150000"/>
              </a:lnSpc>
            </a:pPr>
            <a:r>
              <a:rPr lang="en-IN" sz="2400" dirty="0">
                <a:latin typeface="Arial" panose="020B0604020202020204" pitchFamily="34" charset="0"/>
                <a:cs typeface="Arial" panose="020B0604020202020204" pitchFamily="34" charset="0"/>
              </a:rPr>
              <a:t> Functional Assessment of elderly </a:t>
            </a:r>
          </a:p>
          <a:p>
            <a:pPr>
              <a:lnSpc>
                <a:spcPct val="150000"/>
              </a:lnSpc>
            </a:pPr>
            <a:r>
              <a:rPr lang="en-IN" sz="2400" dirty="0">
                <a:latin typeface="Arial" panose="020B0604020202020204" pitchFamily="34" charset="0"/>
                <a:cs typeface="Arial" panose="020B0604020202020204" pitchFamily="34" charset="0"/>
              </a:rPr>
              <a:t>What is functional training</a:t>
            </a:r>
          </a:p>
          <a:p>
            <a:pPr>
              <a:lnSpc>
                <a:spcPct val="150000"/>
              </a:lnSpc>
            </a:pPr>
            <a:r>
              <a:rPr lang="en-IN" sz="2400" dirty="0">
                <a:latin typeface="Arial" panose="020B0604020202020204" pitchFamily="34" charset="0"/>
                <a:cs typeface="Arial" panose="020B0604020202020204" pitchFamily="34" charset="0"/>
              </a:rPr>
              <a:t>Recent advances  </a:t>
            </a:r>
          </a:p>
          <a:p>
            <a:endParaRPr lang="en-IN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6579318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IN" sz="3200" b="1" dirty="0">
                <a:latin typeface="Arial" panose="020B0604020202020204" pitchFamily="34" charset="0"/>
                <a:cs typeface="Arial" panose="020B0604020202020204" pitchFamily="34" charset="0"/>
              </a:rPr>
              <a:t>Objectives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IN" sz="2400" dirty="0">
                <a:latin typeface="Arial" panose="020B0604020202020204" pitchFamily="34" charset="0"/>
                <a:cs typeface="Arial" panose="020B0604020202020204" pitchFamily="34" charset="0"/>
              </a:rPr>
              <a:t>Outline the purposes of evaluating the functional performance of older adults.</a:t>
            </a:r>
          </a:p>
          <a:p>
            <a:pPr>
              <a:lnSpc>
                <a:spcPct val="150000"/>
              </a:lnSpc>
            </a:pPr>
            <a:r>
              <a:rPr lang="en-IN" sz="2400" dirty="0">
                <a:latin typeface="Arial" panose="020B0604020202020204" pitchFamily="34" charset="0"/>
                <a:cs typeface="Arial" panose="020B0604020202020204" pitchFamily="34" charset="0"/>
              </a:rPr>
              <a:t>Discuss the different evaluation methods that might be used to asses older adults.</a:t>
            </a:r>
          </a:p>
          <a:p>
            <a:pPr>
              <a:lnSpc>
                <a:spcPct val="150000"/>
              </a:lnSpc>
            </a:pPr>
            <a:r>
              <a:rPr lang="en-IN" sz="2400" dirty="0">
                <a:latin typeface="Arial" panose="020B0604020202020204" pitchFamily="34" charset="0"/>
                <a:cs typeface="Arial" panose="020B0604020202020204" pitchFamily="34" charset="0"/>
              </a:rPr>
              <a:t>Discuss about functional training exercises with some recent advances and evidences available for older adults. </a:t>
            </a:r>
          </a:p>
        </p:txBody>
      </p:sp>
    </p:spTree>
    <p:extLst>
      <p:ext uri="{BB962C8B-B14F-4D97-AF65-F5344CB8AC3E}">
        <p14:creationId xmlns="" xmlns:p14="http://schemas.microsoft.com/office/powerpoint/2010/main" val="20591222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IN" sz="3200" b="1" dirty="0">
                <a:latin typeface="Arial" panose="020B0604020202020204" pitchFamily="34" charset="0"/>
                <a:cs typeface="Arial" panose="020B0604020202020204" pitchFamily="34" charset="0"/>
              </a:rPr>
              <a:t>Introduction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IN" sz="2400" dirty="0">
                <a:latin typeface="Arial" panose="020B0604020202020204" pitchFamily="34" charset="0"/>
                <a:cs typeface="Arial" panose="020B0604020202020204" pitchFamily="34" charset="0"/>
              </a:rPr>
              <a:t>The ability to perform </a:t>
            </a:r>
            <a:r>
              <a:rPr lang="en-IN" sz="2400" b="1" dirty="0">
                <a:latin typeface="Arial" panose="020B0604020202020204" pitchFamily="34" charset="0"/>
                <a:cs typeface="Arial" panose="020B0604020202020204" pitchFamily="34" charset="0"/>
              </a:rPr>
              <a:t>Activities of Daily Living (ADL) </a:t>
            </a:r>
            <a:r>
              <a:rPr lang="en-IN" sz="2400" dirty="0">
                <a:latin typeface="Arial" panose="020B0604020202020204" pitchFamily="34" charset="0"/>
                <a:cs typeface="Arial" panose="020B0604020202020204" pitchFamily="34" charset="0"/>
              </a:rPr>
              <a:t>is vital to living independently. Age-related loss in muscle strength can jeopardize this ability and lead to disability.</a:t>
            </a:r>
          </a:p>
          <a:p>
            <a:pPr>
              <a:lnSpc>
                <a:spcPct val="150000"/>
              </a:lnSpc>
            </a:pPr>
            <a:r>
              <a:rPr lang="en-IN" sz="2400" dirty="0">
                <a:latin typeface="Arial" panose="020B0604020202020204" pitchFamily="34" charset="0"/>
                <a:cs typeface="Arial" panose="020B0604020202020204" pitchFamily="34" charset="0"/>
              </a:rPr>
              <a:t>functional training may be more beneficial for improving ADL performance in older adults.</a:t>
            </a:r>
          </a:p>
          <a:p>
            <a:pPr>
              <a:lnSpc>
                <a:spcPct val="150000"/>
              </a:lnSpc>
            </a:pPr>
            <a:endParaRPr lang="en-IN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6126966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2852" y="861391"/>
            <a:ext cx="10730948" cy="5315572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IN" sz="2400" dirty="0">
                <a:latin typeface="Arial" panose="020B0604020202020204" pitchFamily="34" charset="0"/>
                <a:cs typeface="Arial" panose="020B0604020202020204" pitchFamily="34" charset="0"/>
              </a:rPr>
              <a:t>Function in the ICF is a umbrella term encompassing all body functions and structures, activities, and participation.</a:t>
            </a:r>
          </a:p>
          <a:p>
            <a:pPr>
              <a:lnSpc>
                <a:spcPct val="150000"/>
              </a:lnSpc>
            </a:pPr>
            <a:r>
              <a:rPr lang="en-IN" sz="2400" dirty="0">
                <a:latin typeface="Arial" panose="020B0604020202020204" pitchFamily="34" charset="0"/>
                <a:cs typeface="Arial" panose="020B0604020202020204" pitchFamily="34" charset="0"/>
              </a:rPr>
              <a:t> One of the major health problems facing older people is the risk of a decreased level of physical function. 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="" xmlns:p14="http://schemas.microsoft.com/office/powerpoint/2010/main" val="33370031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9843" y="318052"/>
            <a:ext cx="10783957" cy="5858911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IN" sz="2400" dirty="0">
                <a:latin typeface="Arial" panose="020B0604020202020204" pitchFamily="34" charset="0"/>
                <a:cs typeface="Arial" panose="020B0604020202020204" pitchFamily="34" charset="0"/>
              </a:rPr>
              <a:t>An individual's level of physical performance is a reflection of their overall health, and the</a:t>
            </a:r>
          </a:p>
          <a:p>
            <a:pPr>
              <a:lnSpc>
                <a:spcPct val="150000"/>
              </a:lnSpc>
            </a:pPr>
            <a:r>
              <a:rPr lang="en-IN" sz="2400" dirty="0">
                <a:latin typeface="Arial" panose="020B0604020202020204" pitchFamily="34" charset="0"/>
                <a:cs typeface="Arial" panose="020B0604020202020204" pitchFamily="34" charset="0"/>
              </a:rPr>
              <a:t>Impact of several chronic diseases common among the elderly, such as arthritis, osteoporosis and coronary heart disease, on the ability to function without limitations in the course of daily life.  </a:t>
            </a:r>
          </a:p>
          <a:p>
            <a:pPr>
              <a:lnSpc>
                <a:spcPct val="150000"/>
              </a:lnSpc>
            </a:pPr>
            <a:r>
              <a:rPr lang="en-IN" sz="2400" b="1" dirty="0">
                <a:latin typeface="Arial" panose="020B0604020202020204" pitchFamily="34" charset="0"/>
                <a:cs typeface="Arial" panose="020B0604020202020204" pitchFamily="34" charset="0"/>
              </a:rPr>
              <a:t>The physical function examination </a:t>
            </a:r>
            <a:r>
              <a:rPr lang="en-IN" sz="2400" dirty="0">
                <a:latin typeface="Arial" panose="020B0604020202020204" pitchFamily="34" charset="0"/>
                <a:cs typeface="Arial" panose="020B0604020202020204" pitchFamily="34" charset="0"/>
              </a:rPr>
              <a:t>consists of exercises designed to measure particular aspects of musculoskeletal strength and flexibility in a standardized manner. 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="" xmlns:p14="http://schemas.microsoft.com/office/powerpoint/2010/main" val="20905853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809" y="238539"/>
            <a:ext cx="10995991" cy="5938424"/>
          </a:xfrm>
        </p:spPr>
        <p:txBody>
          <a:bodyPr/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IN" sz="2400" dirty="0">
                <a:latin typeface="Arial" panose="020B0604020202020204" pitchFamily="34" charset="0"/>
                <a:cs typeface="Arial" panose="020B0604020202020204" pitchFamily="34" charset="0"/>
              </a:rPr>
              <a:t>Overall all tests provide some insight into the individual’s capabilities to maintain a posture transition to other postures ,sustain safe and efficient movement. 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IN" sz="2400" dirty="0">
                <a:latin typeface="Arial" panose="020B0604020202020204" pitchFamily="34" charset="0"/>
                <a:cs typeface="Arial" panose="020B0604020202020204" pitchFamily="34" charset="0"/>
              </a:rPr>
              <a:t>Physical performance is commonly understood as the observable ability to perform tasks, e.g. chair rise.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="" xmlns:p14="http://schemas.microsoft.com/office/powerpoint/2010/main" val="13428304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8052" y="92764"/>
            <a:ext cx="11569147" cy="6652593"/>
          </a:xfrm>
        </p:spPr>
        <p:txBody>
          <a:bodyPr>
            <a:normAutofit fontScale="62500" lnSpcReduction="20000"/>
          </a:bodyPr>
          <a:lstStyle/>
          <a:p>
            <a:pPr>
              <a:lnSpc>
                <a:spcPct val="170000"/>
              </a:lnSpc>
            </a:pPr>
            <a:r>
              <a:rPr lang="en-IN" sz="3400" b="1" dirty="0">
                <a:latin typeface="Arial" panose="020B0604020202020204" pitchFamily="34" charset="0"/>
                <a:cs typeface="Arial" panose="020B0604020202020204" pitchFamily="34" charset="0"/>
              </a:rPr>
              <a:t>Five times Sit to Stand Test:  </a:t>
            </a:r>
          </a:p>
          <a:p>
            <a:pPr>
              <a:lnSpc>
                <a:spcPct val="170000"/>
              </a:lnSpc>
            </a:pPr>
            <a:r>
              <a:rPr lang="en-IN" sz="3400" b="1" dirty="0">
                <a:latin typeface="Arial" panose="020B0604020202020204" pitchFamily="34" charset="0"/>
                <a:cs typeface="Arial" panose="020B0604020202020204" pitchFamily="34" charset="0"/>
              </a:rPr>
              <a:t>Method: </a:t>
            </a:r>
            <a:r>
              <a:rPr lang="en-IN" sz="3400" dirty="0">
                <a:latin typeface="Arial" panose="020B0604020202020204" pitchFamily="34" charset="0"/>
                <a:cs typeface="Arial" panose="020B0604020202020204" pitchFamily="34" charset="0"/>
              </a:rPr>
              <a:t>Use a straight back chair with a solid seat that is 16” high. Ask participant to sit on the chair with arms folded across their chest.   </a:t>
            </a:r>
          </a:p>
          <a:p>
            <a:pPr>
              <a:lnSpc>
                <a:spcPct val="170000"/>
              </a:lnSpc>
            </a:pPr>
            <a:r>
              <a:rPr lang="en-IN" sz="3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400" b="1" dirty="0">
                <a:latin typeface="Arial" panose="020B0604020202020204" pitchFamily="34" charset="0"/>
                <a:cs typeface="Arial" panose="020B0604020202020204" pitchFamily="34" charset="0"/>
              </a:rPr>
              <a:t>Instructions: </a:t>
            </a:r>
          </a:p>
          <a:p>
            <a:pPr>
              <a:lnSpc>
                <a:spcPct val="170000"/>
              </a:lnSpc>
            </a:pPr>
            <a:r>
              <a:rPr lang="en-IN" sz="3400" dirty="0">
                <a:latin typeface="Arial" panose="020B0604020202020204" pitchFamily="34" charset="0"/>
                <a:cs typeface="Arial" panose="020B0604020202020204" pitchFamily="34" charset="0"/>
              </a:rPr>
              <a:t>“Stand up and sit down as quickly as possible 5 times, keeping your arms folded across your chest.”   </a:t>
            </a:r>
          </a:p>
          <a:p>
            <a:pPr>
              <a:lnSpc>
                <a:spcPct val="170000"/>
              </a:lnSpc>
            </a:pPr>
            <a:r>
              <a:rPr lang="en-IN" sz="3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400" b="1" dirty="0">
                <a:latin typeface="Arial" panose="020B0604020202020204" pitchFamily="34" charset="0"/>
                <a:cs typeface="Arial" panose="020B0604020202020204" pitchFamily="34" charset="0"/>
              </a:rPr>
              <a:t>Measurement: </a:t>
            </a:r>
          </a:p>
          <a:p>
            <a:pPr>
              <a:lnSpc>
                <a:spcPct val="170000"/>
              </a:lnSpc>
            </a:pPr>
            <a:r>
              <a:rPr lang="en-IN" sz="3400" dirty="0">
                <a:latin typeface="Arial" panose="020B0604020202020204" pitchFamily="34" charset="0"/>
                <a:cs typeface="Arial" panose="020B0604020202020204" pitchFamily="34" charset="0"/>
              </a:rPr>
              <a:t>Stop timing when the participant stands the 5th time (</a:t>
            </a:r>
            <a:r>
              <a:rPr lang="en-IN" sz="3400" b="1" dirty="0">
                <a:latin typeface="Arial" panose="020B0604020202020204" pitchFamily="34" charset="0"/>
                <a:cs typeface="Arial" panose="020B0604020202020204" pitchFamily="34" charset="0"/>
              </a:rPr>
              <a:t>Bohannon, 2006) </a:t>
            </a:r>
          </a:p>
          <a:p>
            <a:pPr>
              <a:lnSpc>
                <a:spcPct val="170000"/>
              </a:lnSpc>
            </a:pPr>
            <a:r>
              <a:rPr lang="en-IN" sz="3400" b="1" dirty="0">
                <a:latin typeface="Arial" panose="020B0604020202020204" pitchFamily="34" charset="0"/>
                <a:cs typeface="Arial" panose="020B0604020202020204" pitchFamily="34" charset="0"/>
              </a:rPr>
              <a:t>Meta analysis </a:t>
            </a:r>
            <a:r>
              <a:rPr lang="en-IN" sz="3400" dirty="0">
                <a:latin typeface="Arial" panose="020B0604020202020204" pitchFamily="34" charset="0"/>
                <a:cs typeface="Arial" panose="020B0604020202020204" pitchFamily="34" charset="0"/>
              </a:rPr>
              <a:t>results “demonstrated that individuals with times for 5 repetitions of this test exceeding the following can be considered to have worse than average performance”  (Bohannon, 2006) o </a:t>
            </a:r>
            <a:r>
              <a:rPr lang="en-IN" sz="3400" b="1" dirty="0">
                <a:latin typeface="Arial" panose="020B0604020202020204" pitchFamily="34" charset="0"/>
                <a:cs typeface="Arial" panose="020B0604020202020204" pitchFamily="34" charset="0"/>
              </a:rPr>
              <a:t>60‐69 y/o  11.4 sec o 70‐79 y/o 12.6 sec o 80‐89 y/o 14.8 sec 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="" xmlns:p14="http://schemas.microsoft.com/office/powerpoint/2010/main" val="39685754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9829" y="351692"/>
            <a:ext cx="10973972" cy="5825271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IN" sz="2400" dirty="0">
                <a:latin typeface="Arial" panose="020B0604020202020204" pitchFamily="34" charset="0"/>
                <a:cs typeface="Arial" panose="020B0604020202020204" pitchFamily="34" charset="0"/>
              </a:rPr>
              <a:t> Functional training attempts to train muscles in coordinated, multi-planar movement patterns and incorporates multiple joints, dynamic tasks, and consistent alterations in the base of support for the purpose of improving function.</a:t>
            </a:r>
          </a:p>
          <a:p>
            <a:pPr>
              <a:lnSpc>
                <a:spcPct val="150000"/>
              </a:lnSpc>
            </a:pPr>
            <a:r>
              <a:rPr lang="en-IN" sz="2400" b="1" dirty="0">
                <a:latin typeface="Arial" panose="020B0604020202020204" pitchFamily="34" charset="0"/>
                <a:cs typeface="Arial" panose="020B0604020202020204" pitchFamily="34" charset="0"/>
              </a:rPr>
              <a:t>The principle of functional training is specificity of training </a:t>
            </a:r>
            <a:r>
              <a:rPr lang="en-IN" sz="2400" dirty="0">
                <a:latin typeface="Arial" panose="020B0604020202020204" pitchFamily="34" charset="0"/>
                <a:cs typeface="Arial" panose="020B0604020202020204" pitchFamily="34" charset="0"/>
              </a:rPr>
              <a:t>which means that training in a specific activity is the best way to maximize the performance in that specific activity.</a:t>
            </a:r>
            <a:endParaRPr lang="en-IN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7768041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322</TotalTime>
  <Words>1001</Words>
  <Application>Microsoft Office PowerPoint</Application>
  <PresentationFormat>Custom</PresentationFormat>
  <Paragraphs>67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Office Theme</vt:lpstr>
      <vt:lpstr>Functional Assessment And Training In Elderly </vt:lpstr>
      <vt:lpstr>Contents </vt:lpstr>
      <vt:lpstr>Objectives </vt:lpstr>
      <vt:lpstr>Introduction </vt:lpstr>
      <vt:lpstr>Slide 5</vt:lpstr>
      <vt:lpstr>Slide 6</vt:lpstr>
      <vt:lpstr>Slide 7</vt:lpstr>
      <vt:lpstr>Slide 8</vt:lpstr>
      <vt:lpstr>Slide 9</vt:lpstr>
      <vt:lpstr>Slide 10</vt:lpstr>
      <vt:lpstr>Evaluation Of Functional Performance </vt:lpstr>
      <vt:lpstr>Slide 12</vt:lpstr>
      <vt:lpstr>Donna J. Cech,functional Movement development across the life span, third edition  </vt:lpstr>
      <vt:lpstr>What to asses….??</vt:lpstr>
      <vt:lpstr>Slide 15</vt:lpstr>
      <vt:lpstr>Components Of A Functional Exercise Program</vt:lpstr>
      <vt:lpstr>Slide 17</vt:lpstr>
      <vt:lpstr>References </vt:lpstr>
      <vt:lpstr>Slide 19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Functional Assessment And Training In Elderly</dc:title>
  <dc:creator>HP</dc:creator>
  <cp:lastModifiedBy>HP</cp:lastModifiedBy>
  <cp:revision>35</cp:revision>
  <dcterms:created xsi:type="dcterms:W3CDTF">2019-03-27T08:17:18Z</dcterms:created>
  <dcterms:modified xsi:type="dcterms:W3CDTF">2024-06-19T04:45:10Z</dcterms:modified>
</cp:coreProperties>
</file>